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9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778920E-86A8-4BE2-B23C-A087344ECC1F}" type="datetimeFigureOut">
              <a:rPr lang="de-DE" smtClean="0"/>
              <a:t>28.04.2026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362D910-D967-4895-AADF-5DA86286AFC2}" type="slidenum">
              <a:rPr lang="de-DE" smtClean="0"/>
              <a:t>‹Nr.›</a:t>
            </a:fld>
            <a:endParaRPr lang="de-DE"/>
          </a:p>
        </p:txBody>
      </p:sp>
    </p:spTree>
    <p:extLst>
      <p:ext uri="{BB962C8B-B14F-4D97-AF65-F5344CB8AC3E}">
        <p14:creationId xmlns:p14="http://schemas.microsoft.com/office/powerpoint/2010/main" val="49121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778920E-86A8-4BE2-B23C-A087344ECC1F}" type="datetimeFigureOut">
              <a:rPr lang="de-DE" smtClean="0"/>
              <a:t>28.04.2026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362D910-D967-4895-AADF-5DA86286AFC2}" type="slidenum">
              <a:rPr lang="de-DE" smtClean="0"/>
              <a:t>‹Nr.›</a:t>
            </a:fld>
            <a:endParaRPr lang="de-DE"/>
          </a:p>
        </p:txBody>
      </p:sp>
    </p:spTree>
    <p:extLst>
      <p:ext uri="{BB962C8B-B14F-4D97-AF65-F5344CB8AC3E}">
        <p14:creationId xmlns:p14="http://schemas.microsoft.com/office/powerpoint/2010/main" val="366078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778920E-86A8-4BE2-B23C-A087344ECC1F}" type="datetimeFigureOut">
              <a:rPr lang="de-DE" smtClean="0"/>
              <a:t>28.04.2026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362D910-D967-4895-AADF-5DA86286AFC2}" type="slidenum">
              <a:rPr lang="de-DE" smtClean="0"/>
              <a:t>‹Nr.›</a:t>
            </a:fld>
            <a:endParaRPr lang="de-DE"/>
          </a:p>
        </p:txBody>
      </p:sp>
    </p:spTree>
    <p:extLst>
      <p:ext uri="{BB962C8B-B14F-4D97-AF65-F5344CB8AC3E}">
        <p14:creationId xmlns:p14="http://schemas.microsoft.com/office/powerpoint/2010/main" val="172584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778920E-86A8-4BE2-B23C-A087344ECC1F}" type="datetimeFigureOut">
              <a:rPr lang="de-DE" smtClean="0"/>
              <a:t>28.04.2026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362D910-D967-4895-AADF-5DA86286AFC2}" type="slidenum">
              <a:rPr lang="de-DE" smtClean="0"/>
              <a:t>‹Nr.›</a:t>
            </a:fld>
            <a:endParaRPr lang="de-DE"/>
          </a:p>
        </p:txBody>
      </p:sp>
    </p:spTree>
    <p:extLst>
      <p:ext uri="{BB962C8B-B14F-4D97-AF65-F5344CB8AC3E}">
        <p14:creationId xmlns:p14="http://schemas.microsoft.com/office/powerpoint/2010/main" val="1883326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778920E-86A8-4BE2-B23C-A087344ECC1F}" type="datetimeFigureOut">
              <a:rPr lang="de-DE" smtClean="0"/>
              <a:t>28.04.2026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362D910-D967-4895-AADF-5DA86286AFC2}" type="slidenum">
              <a:rPr lang="de-DE" smtClean="0"/>
              <a:t>‹Nr.›</a:t>
            </a:fld>
            <a:endParaRPr lang="de-DE"/>
          </a:p>
        </p:txBody>
      </p:sp>
    </p:spTree>
    <p:extLst>
      <p:ext uri="{BB962C8B-B14F-4D97-AF65-F5344CB8AC3E}">
        <p14:creationId xmlns:p14="http://schemas.microsoft.com/office/powerpoint/2010/main" val="340284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778920E-86A8-4BE2-B23C-A087344ECC1F}" type="datetimeFigureOut">
              <a:rPr lang="de-DE" smtClean="0"/>
              <a:t>28.04.2026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362D910-D967-4895-AADF-5DA86286AFC2}" type="slidenum">
              <a:rPr lang="de-DE" smtClean="0"/>
              <a:t>‹Nr.›</a:t>
            </a:fld>
            <a:endParaRPr lang="de-DE"/>
          </a:p>
        </p:txBody>
      </p:sp>
    </p:spTree>
    <p:extLst>
      <p:ext uri="{BB962C8B-B14F-4D97-AF65-F5344CB8AC3E}">
        <p14:creationId xmlns:p14="http://schemas.microsoft.com/office/powerpoint/2010/main" val="390819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778920E-86A8-4BE2-B23C-A087344ECC1F}" type="datetimeFigureOut">
              <a:rPr lang="de-DE" smtClean="0"/>
              <a:t>28.04.2026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362D910-D967-4895-AADF-5DA86286AFC2}" type="slidenum">
              <a:rPr lang="de-DE" smtClean="0"/>
              <a:t>‹Nr.›</a:t>
            </a:fld>
            <a:endParaRPr lang="de-DE"/>
          </a:p>
        </p:txBody>
      </p:sp>
    </p:spTree>
    <p:extLst>
      <p:ext uri="{BB962C8B-B14F-4D97-AF65-F5344CB8AC3E}">
        <p14:creationId xmlns:p14="http://schemas.microsoft.com/office/powerpoint/2010/main" val="313399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778920E-86A8-4BE2-B23C-A087344ECC1F}" type="datetimeFigureOut">
              <a:rPr lang="de-DE" smtClean="0"/>
              <a:t>28.04.2026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362D910-D967-4895-AADF-5DA86286AFC2}" type="slidenum">
              <a:rPr lang="de-DE" smtClean="0"/>
              <a:t>‹Nr.›</a:t>
            </a:fld>
            <a:endParaRPr lang="de-DE"/>
          </a:p>
        </p:txBody>
      </p:sp>
    </p:spTree>
    <p:extLst>
      <p:ext uri="{BB962C8B-B14F-4D97-AF65-F5344CB8AC3E}">
        <p14:creationId xmlns:p14="http://schemas.microsoft.com/office/powerpoint/2010/main" val="259940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778920E-86A8-4BE2-B23C-A087344ECC1F}" type="datetimeFigureOut">
              <a:rPr lang="de-DE" smtClean="0"/>
              <a:t>28.04.2026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362D910-D967-4895-AADF-5DA86286AFC2}" type="slidenum">
              <a:rPr lang="de-DE" smtClean="0"/>
              <a:t>‹Nr.›</a:t>
            </a:fld>
            <a:endParaRPr lang="de-DE"/>
          </a:p>
        </p:txBody>
      </p:sp>
    </p:spTree>
    <p:extLst>
      <p:ext uri="{BB962C8B-B14F-4D97-AF65-F5344CB8AC3E}">
        <p14:creationId xmlns:p14="http://schemas.microsoft.com/office/powerpoint/2010/main" val="10556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778920E-86A8-4BE2-B23C-A087344ECC1F}" type="datetimeFigureOut">
              <a:rPr lang="de-DE" smtClean="0"/>
              <a:t>28.04.2026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362D910-D967-4895-AADF-5DA86286AFC2}" type="slidenum">
              <a:rPr lang="de-DE" smtClean="0"/>
              <a:t>‹Nr.›</a:t>
            </a:fld>
            <a:endParaRPr lang="de-DE"/>
          </a:p>
        </p:txBody>
      </p:sp>
    </p:spTree>
    <p:extLst>
      <p:ext uri="{BB962C8B-B14F-4D97-AF65-F5344CB8AC3E}">
        <p14:creationId xmlns:p14="http://schemas.microsoft.com/office/powerpoint/2010/main" val="335821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778920E-86A8-4BE2-B23C-A087344ECC1F}" type="datetimeFigureOut">
              <a:rPr lang="de-DE" smtClean="0"/>
              <a:t>28.04.2026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362D910-D967-4895-AADF-5DA86286AFC2}" type="slidenum">
              <a:rPr lang="de-DE" smtClean="0"/>
              <a:t>‹Nr.›</a:t>
            </a:fld>
            <a:endParaRPr lang="de-DE"/>
          </a:p>
        </p:txBody>
      </p:sp>
    </p:spTree>
    <p:extLst>
      <p:ext uri="{BB962C8B-B14F-4D97-AF65-F5344CB8AC3E}">
        <p14:creationId xmlns:p14="http://schemas.microsoft.com/office/powerpoint/2010/main" val="226390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8920E-86A8-4BE2-B23C-A087344ECC1F}" type="datetimeFigureOut">
              <a:rPr lang="de-DE" smtClean="0"/>
              <a:t>28.04.2026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2D910-D967-4895-AADF-5DA86286AFC2}" type="slidenum">
              <a:rPr lang="de-DE" smtClean="0"/>
              <a:t>‹Nr.›</a:t>
            </a:fld>
            <a:endParaRPr lang="de-DE"/>
          </a:p>
        </p:txBody>
      </p:sp>
    </p:spTree>
    <p:extLst>
      <p:ext uri="{BB962C8B-B14F-4D97-AF65-F5344CB8AC3E}">
        <p14:creationId xmlns:p14="http://schemas.microsoft.com/office/powerpoint/2010/main" val="72767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istockphoto.com/de/foto/eiserner-turm-in-mainz-am-abend-gm1176015099-327714634?searchscope=image%2Cfilm" TargetMode="External"/><Relationship Id="rId3" Type="http://schemas.openxmlformats.org/officeDocument/2006/relationships/hyperlink" Target="https://www.istockphoto.com/de/foto/mainzer-dom-luftbild-deutschland-gm2191654682-609967193?searchscope=image%2Cfilm" TargetMode="External"/><Relationship Id="rId7" Type="http://schemas.openxmlformats.org/officeDocument/2006/relationships/hyperlink" Target="https://www.istockphoto.com/de/foto/inneneinrichtung-der-stiftskirche-st-stephan-in-mainz-gm1213547595-352735192?searchscope=image%2Cfilm" TargetMode="External"/><Relationship Id="rId2" Type="http://schemas.openxmlformats.org/officeDocument/2006/relationships/hyperlink" Target="https://www.istockphoto.com/de/foto/stadtbild-von-mainz-in-der-blauen-stunde-mit-mainzer-dom-gm1066191480-285113473?searchscope=image%2Cfilm" TargetMode="External"/><Relationship Id="rId1" Type="http://schemas.openxmlformats.org/officeDocument/2006/relationships/slideLayout" Target="../slideLayouts/slideLayout1.xml"/><Relationship Id="rId6" Type="http://schemas.openxmlformats.org/officeDocument/2006/relationships/hyperlink" Target="https://www.istockphoto.com/de/foto/zitadelle-von-mainz-gm178164558-25027837?searchscope=image%2Cfilm" TargetMode="External"/><Relationship Id="rId5" Type="http://schemas.openxmlformats.org/officeDocument/2006/relationships/hyperlink" Target="https://www.istockphoto.com/de/foto/r%C3%B6mische-theater-in-mainz-gm178767291-25075979?searchscope=image%2Cfilm" TargetMode="External"/><Relationship Id="rId4" Type="http://schemas.openxmlformats.org/officeDocument/2006/relationships/hyperlink" Target="https://www.istockphoto.com/de/foto/mainz-germany-gm1266060539-371045809?searchscope=image%2Cfilm" TargetMode="External"/><Relationship Id="rId9" Type="http://schemas.openxmlformats.org/officeDocument/2006/relationships/hyperlink" Target="https://www.istockphoto.com/de/foto/roman-stones-mainz-district-bretzenheim-zahlbachtal-germany-gm1343694220-422350551?searchscope=image%2Cfil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123235" y="116632"/>
            <a:ext cx="4633961" cy="646331"/>
          </a:xfrm>
          <a:prstGeom prst="rect">
            <a:avLst/>
          </a:prstGeom>
          <a:noFill/>
        </p:spPr>
        <p:txBody>
          <a:bodyPr wrap="none" rtlCol="0">
            <a:spAutoFit/>
          </a:bodyPr>
          <a:lstStyle/>
          <a:p>
            <a:pPr algn="ctr"/>
            <a:r>
              <a:rPr lang="de-DE" b="1" smtClean="0"/>
              <a:t>Guided </a:t>
            </a:r>
            <a:r>
              <a:rPr lang="de-DE" b="1" smtClean="0"/>
              <a:t>tour </a:t>
            </a:r>
            <a:r>
              <a:rPr lang="de-DE" b="1" smtClean="0"/>
              <a:t>– Mr Jörg Schreiner (UMC Mainz)</a:t>
            </a:r>
          </a:p>
          <a:p>
            <a:pPr algn="ctr"/>
            <a:r>
              <a:rPr lang="de-DE" b="1" smtClean="0"/>
              <a:t>Wednesday (June 3) – Mainz city tour</a:t>
            </a:r>
            <a:endParaRPr lang="de-DE" b="1"/>
          </a:p>
        </p:txBody>
      </p:sp>
      <p:sp>
        <p:nvSpPr>
          <p:cNvPr id="11" name="Textfeld 10"/>
          <p:cNvSpPr txBox="1"/>
          <p:nvPr/>
        </p:nvSpPr>
        <p:spPr>
          <a:xfrm>
            <a:off x="516004" y="5520134"/>
            <a:ext cx="8304045" cy="1077218"/>
          </a:xfrm>
          <a:prstGeom prst="rect">
            <a:avLst/>
          </a:prstGeom>
          <a:noFill/>
        </p:spPr>
        <p:txBody>
          <a:bodyPr wrap="square" rtlCol="0">
            <a:spAutoFit/>
          </a:bodyPr>
          <a:lstStyle/>
          <a:p>
            <a:r>
              <a:rPr lang="de-DE" sz="1600" smtClean="0"/>
              <a:t>Explore the old town district of Mainz with the beautiful frame houses, the impressive cathedral, the French fortress, the historic cemetery as well as the ancient Roman amphitheater and aqueduct. The tour will start at the Hilton hotel at 14:00 and return is at 18:00. Please wear good shoes as the walking distance is roughly 8 km. No costs, only for beverage and food.</a:t>
            </a:r>
            <a:endParaRPr lang="de-DE" sz="1600"/>
          </a:p>
        </p:txBody>
      </p:sp>
      <p:sp>
        <p:nvSpPr>
          <p:cNvPr id="17" name="Textfeld 16"/>
          <p:cNvSpPr txBox="1"/>
          <p:nvPr/>
        </p:nvSpPr>
        <p:spPr>
          <a:xfrm>
            <a:off x="251520" y="776382"/>
            <a:ext cx="4152022" cy="1231106"/>
          </a:xfrm>
          <a:prstGeom prst="rect">
            <a:avLst/>
          </a:prstGeom>
          <a:noFill/>
        </p:spPr>
        <p:txBody>
          <a:bodyPr wrap="square" rtlCol="0">
            <a:spAutoFit/>
          </a:bodyPr>
          <a:lstStyle/>
          <a:p>
            <a:pPr algn="ctr"/>
            <a:r>
              <a:rPr lang="de-DE" b="1" smtClean="0"/>
              <a:t>Cathedral - Rhine river view</a:t>
            </a:r>
          </a:p>
          <a:p>
            <a:pPr algn="ctr"/>
            <a:r>
              <a:rPr lang="de-DE" sz="1400">
                <a:hlinkClick r:id="rId2"/>
              </a:rPr>
              <a:t>https</a:t>
            </a:r>
            <a:r>
              <a:rPr lang="de-DE" sz="1400">
                <a:hlinkClick r:id="rId2"/>
              </a:rPr>
              <a:t>://</a:t>
            </a:r>
            <a:r>
              <a:rPr lang="de-DE" sz="1400" smtClean="0">
                <a:hlinkClick r:id="rId2"/>
              </a:rPr>
              <a:t>www.istockphoto.com/de/foto/stadtbild-von-mainz-in-der-blauen-stunde-mit-mainzer-dom-gm1066191480-285113473?searchscope=image%2Cfilm</a:t>
            </a:r>
            <a:r>
              <a:rPr lang="de-DE" sz="1400" smtClean="0"/>
              <a:t> </a:t>
            </a:r>
            <a:endParaRPr lang="de-DE" sz="1400"/>
          </a:p>
        </p:txBody>
      </p:sp>
      <p:sp>
        <p:nvSpPr>
          <p:cNvPr id="18" name="Textfeld 17"/>
          <p:cNvSpPr txBox="1"/>
          <p:nvPr/>
        </p:nvSpPr>
        <p:spPr>
          <a:xfrm>
            <a:off x="251520" y="2060848"/>
            <a:ext cx="4152022" cy="1015663"/>
          </a:xfrm>
          <a:prstGeom prst="rect">
            <a:avLst/>
          </a:prstGeom>
          <a:noFill/>
        </p:spPr>
        <p:txBody>
          <a:bodyPr wrap="square" rtlCol="0">
            <a:spAutoFit/>
          </a:bodyPr>
          <a:lstStyle/>
          <a:p>
            <a:pPr algn="ctr"/>
            <a:r>
              <a:rPr lang="de-DE" b="1" smtClean="0"/>
              <a:t>Cathedral – city view</a:t>
            </a:r>
          </a:p>
          <a:p>
            <a:pPr algn="ctr"/>
            <a:r>
              <a:rPr lang="de-DE" sz="1400">
                <a:hlinkClick r:id="rId3"/>
              </a:rPr>
              <a:t>https</a:t>
            </a:r>
            <a:r>
              <a:rPr lang="de-DE" sz="1400">
                <a:hlinkClick r:id="rId3"/>
              </a:rPr>
              <a:t>://</a:t>
            </a:r>
            <a:r>
              <a:rPr lang="de-DE" sz="1400" smtClean="0">
                <a:hlinkClick r:id="rId3"/>
              </a:rPr>
              <a:t>www.istockphoto.com/de/foto/mainzer-dom-luftbild-deutschland-gm2191654682-609967193?searchscope=image%2Cfilm</a:t>
            </a:r>
            <a:r>
              <a:rPr lang="de-DE" sz="1400" smtClean="0"/>
              <a:t> </a:t>
            </a:r>
            <a:endParaRPr lang="de-DE" sz="1400"/>
          </a:p>
        </p:txBody>
      </p:sp>
      <p:sp>
        <p:nvSpPr>
          <p:cNvPr id="19" name="Textfeld 18"/>
          <p:cNvSpPr txBox="1"/>
          <p:nvPr/>
        </p:nvSpPr>
        <p:spPr>
          <a:xfrm>
            <a:off x="251520" y="3133417"/>
            <a:ext cx="4152022" cy="1015663"/>
          </a:xfrm>
          <a:prstGeom prst="rect">
            <a:avLst/>
          </a:prstGeom>
          <a:noFill/>
        </p:spPr>
        <p:txBody>
          <a:bodyPr wrap="square" rtlCol="0">
            <a:spAutoFit/>
          </a:bodyPr>
          <a:lstStyle/>
          <a:p>
            <a:pPr algn="ctr"/>
            <a:r>
              <a:rPr lang="de-DE" b="1" smtClean="0"/>
              <a:t>Frame houses </a:t>
            </a:r>
          </a:p>
          <a:p>
            <a:pPr algn="ctr"/>
            <a:r>
              <a:rPr lang="de-DE" sz="1400">
                <a:hlinkClick r:id="rId4"/>
              </a:rPr>
              <a:t>https</a:t>
            </a:r>
            <a:r>
              <a:rPr lang="de-DE" sz="1400">
                <a:hlinkClick r:id="rId4"/>
              </a:rPr>
              <a:t>://</a:t>
            </a:r>
            <a:r>
              <a:rPr lang="de-DE" sz="1400" smtClean="0">
                <a:hlinkClick r:id="rId4"/>
              </a:rPr>
              <a:t>www.istockphoto.com/de/foto/mainz-germany-gm1266060539-371045809?searchscope=image%2Cfilm</a:t>
            </a:r>
            <a:r>
              <a:rPr lang="de-DE" sz="1400" smtClean="0"/>
              <a:t> </a:t>
            </a:r>
            <a:endParaRPr lang="de-DE" sz="1400"/>
          </a:p>
        </p:txBody>
      </p:sp>
      <p:sp>
        <p:nvSpPr>
          <p:cNvPr id="20" name="Textfeld 19"/>
          <p:cNvSpPr txBox="1"/>
          <p:nvPr/>
        </p:nvSpPr>
        <p:spPr>
          <a:xfrm>
            <a:off x="4668026" y="799837"/>
            <a:ext cx="4152022" cy="1015663"/>
          </a:xfrm>
          <a:prstGeom prst="rect">
            <a:avLst/>
          </a:prstGeom>
          <a:noFill/>
        </p:spPr>
        <p:txBody>
          <a:bodyPr wrap="square" rtlCol="0">
            <a:spAutoFit/>
          </a:bodyPr>
          <a:lstStyle/>
          <a:p>
            <a:pPr algn="ctr"/>
            <a:r>
              <a:rPr lang="de-DE" b="1" smtClean="0"/>
              <a:t>Roman amphitheater</a:t>
            </a:r>
          </a:p>
          <a:p>
            <a:pPr algn="ctr"/>
            <a:r>
              <a:rPr lang="de-DE" sz="1400">
                <a:hlinkClick r:id="rId5"/>
              </a:rPr>
              <a:t>https</a:t>
            </a:r>
            <a:r>
              <a:rPr lang="de-DE" sz="1400">
                <a:hlinkClick r:id="rId5"/>
              </a:rPr>
              <a:t>://</a:t>
            </a:r>
            <a:r>
              <a:rPr lang="de-DE" sz="1400" smtClean="0">
                <a:hlinkClick r:id="rId5"/>
              </a:rPr>
              <a:t>www.istockphoto.com/de/foto/r%C3%B6mische-theater-in-mainz-gm178767291-25075979?searchscope=image%2Cfilm</a:t>
            </a:r>
            <a:r>
              <a:rPr lang="de-DE" sz="1400" smtClean="0"/>
              <a:t> </a:t>
            </a:r>
            <a:endParaRPr lang="de-DE" sz="1400"/>
          </a:p>
        </p:txBody>
      </p:sp>
      <p:sp>
        <p:nvSpPr>
          <p:cNvPr id="21" name="Textfeld 20"/>
          <p:cNvSpPr txBox="1"/>
          <p:nvPr/>
        </p:nvSpPr>
        <p:spPr>
          <a:xfrm>
            <a:off x="4668026" y="2060848"/>
            <a:ext cx="4152022" cy="1015663"/>
          </a:xfrm>
          <a:prstGeom prst="rect">
            <a:avLst/>
          </a:prstGeom>
          <a:noFill/>
        </p:spPr>
        <p:txBody>
          <a:bodyPr wrap="square" rtlCol="0">
            <a:spAutoFit/>
          </a:bodyPr>
          <a:lstStyle/>
          <a:p>
            <a:pPr algn="ctr"/>
            <a:r>
              <a:rPr lang="de-DE" b="1" smtClean="0"/>
              <a:t>French fortress</a:t>
            </a:r>
          </a:p>
          <a:p>
            <a:pPr algn="ctr"/>
            <a:r>
              <a:rPr lang="de-DE" sz="1400">
                <a:hlinkClick r:id="rId6"/>
              </a:rPr>
              <a:t>https</a:t>
            </a:r>
            <a:r>
              <a:rPr lang="de-DE" sz="1400">
                <a:hlinkClick r:id="rId6"/>
              </a:rPr>
              <a:t>://</a:t>
            </a:r>
            <a:r>
              <a:rPr lang="de-DE" sz="1400" smtClean="0">
                <a:hlinkClick r:id="rId6"/>
              </a:rPr>
              <a:t>www.istockphoto.com/de/foto/zitadelle-von-mainz-gm178164558-25027837?searchscope=image%2Cfilm</a:t>
            </a:r>
            <a:r>
              <a:rPr lang="de-DE" sz="1400" smtClean="0"/>
              <a:t> </a:t>
            </a:r>
            <a:endParaRPr lang="de-DE" sz="1400"/>
          </a:p>
        </p:txBody>
      </p:sp>
      <p:sp>
        <p:nvSpPr>
          <p:cNvPr id="22" name="Textfeld 21"/>
          <p:cNvSpPr txBox="1"/>
          <p:nvPr/>
        </p:nvSpPr>
        <p:spPr>
          <a:xfrm>
            <a:off x="4668026" y="3133416"/>
            <a:ext cx="4152022" cy="1231106"/>
          </a:xfrm>
          <a:prstGeom prst="rect">
            <a:avLst/>
          </a:prstGeom>
          <a:noFill/>
        </p:spPr>
        <p:txBody>
          <a:bodyPr wrap="square" rtlCol="0">
            <a:spAutoFit/>
          </a:bodyPr>
          <a:lstStyle/>
          <a:p>
            <a:pPr algn="ctr"/>
            <a:r>
              <a:rPr lang="de-DE" b="1" smtClean="0"/>
              <a:t>St. Stephan‘s church</a:t>
            </a:r>
          </a:p>
          <a:p>
            <a:pPr algn="ctr"/>
            <a:r>
              <a:rPr lang="de-DE" sz="1400">
                <a:hlinkClick r:id="rId7"/>
              </a:rPr>
              <a:t>https</a:t>
            </a:r>
            <a:r>
              <a:rPr lang="de-DE" sz="1400">
                <a:hlinkClick r:id="rId7"/>
              </a:rPr>
              <a:t>://</a:t>
            </a:r>
            <a:r>
              <a:rPr lang="de-DE" sz="1400" smtClean="0">
                <a:hlinkClick r:id="rId7"/>
              </a:rPr>
              <a:t>www.istockphoto.com/de/foto/inneneinrichtung-der-stiftskirche-st-stephan-in-mainz-gm1213547595-352735192?searchscope=image%2Cfilm</a:t>
            </a:r>
            <a:r>
              <a:rPr lang="de-DE" sz="1400" smtClean="0"/>
              <a:t> </a:t>
            </a:r>
            <a:endParaRPr lang="de-DE" sz="1400"/>
          </a:p>
        </p:txBody>
      </p:sp>
      <p:sp>
        <p:nvSpPr>
          <p:cNvPr id="23" name="Textfeld 22"/>
          <p:cNvSpPr txBox="1"/>
          <p:nvPr/>
        </p:nvSpPr>
        <p:spPr>
          <a:xfrm>
            <a:off x="251520" y="4429561"/>
            <a:ext cx="4152022" cy="1015663"/>
          </a:xfrm>
          <a:prstGeom prst="rect">
            <a:avLst/>
          </a:prstGeom>
          <a:noFill/>
        </p:spPr>
        <p:txBody>
          <a:bodyPr wrap="square" rtlCol="0">
            <a:spAutoFit/>
          </a:bodyPr>
          <a:lstStyle/>
          <a:p>
            <a:pPr algn="ctr"/>
            <a:r>
              <a:rPr lang="de-DE" b="1" smtClean="0"/>
              <a:t>Old city defense – iron tower</a:t>
            </a:r>
          </a:p>
          <a:p>
            <a:pPr algn="ctr"/>
            <a:r>
              <a:rPr lang="de-DE" sz="1400">
                <a:hlinkClick r:id="rId8"/>
              </a:rPr>
              <a:t>https</a:t>
            </a:r>
            <a:r>
              <a:rPr lang="de-DE" sz="1400">
                <a:hlinkClick r:id="rId8"/>
              </a:rPr>
              <a:t>://</a:t>
            </a:r>
            <a:r>
              <a:rPr lang="de-DE" sz="1400" smtClean="0">
                <a:hlinkClick r:id="rId8"/>
              </a:rPr>
              <a:t>www.istockphoto.com/de/foto/eiserner-turm-in-mainz-am-abend-gm1176015099-327714634?searchscope=image%2Cfilm</a:t>
            </a:r>
            <a:r>
              <a:rPr lang="de-DE" sz="1400" smtClean="0"/>
              <a:t> </a:t>
            </a:r>
            <a:endParaRPr lang="de-DE" sz="1400"/>
          </a:p>
        </p:txBody>
      </p:sp>
      <p:sp>
        <p:nvSpPr>
          <p:cNvPr id="24" name="Textfeld 23"/>
          <p:cNvSpPr txBox="1"/>
          <p:nvPr/>
        </p:nvSpPr>
        <p:spPr>
          <a:xfrm>
            <a:off x="4554120" y="4429561"/>
            <a:ext cx="4379834" cy="1015663"/>
          </a:xfrm>
          <a:prstGeom prst="rect">
            <a:avLst/>
          </a:prstGeom>
          <a:noFill/>
        </p:spPr>
        <p:txBody>
          <a:bodyPr wrap="square" rtlCol="0">
            <a:spAutoFit/>
          </a:bodyPr>
          <a:lstStyle/>
          <a:p>
            <a:pPr algn="ctr"/>
            <a:r>
              <a:rPr lang="de-DE" b="1" smtClean="0"/>
              <a:t>Ruins of Roman aqueduct</a:t>
            </a:r>
          </a:p>
          <a:p>
            <a:pPr algn="ctr"/>
            <a:r>
              <a:rPr lang="de-DE" sz="1400">
                <a:hlinkClick r:id="rId9"/>
              </a:rPr>
              <a:t>https</a:t>
            </a:r>
            <a:r>
              <a:rPr lang="de-DE" sz="1400">
                <a:hlinkClick r:id="rId9"/>
              </a:rPr>
              <a:t>://</a:t>
            </a:r>
            <a:r>
              <a:rPr lang="de-DE" sz="1400" smtClean="0">
                <a:hlinkClick r:id="rId9"/>
              </a:rPr>
              <a:t>www.istockphoto.com/de/foto/roman-stones-mainz-district-bretzenheim-zahlbachtal-germany-gm1343694220-422350551?searchscope=image%2Cfilm</a:t>
            </a:r>
            <a:r>
              <a:rPr lang="de-DE" sz="1400" smtClean="0"/>
              <a:t> </a:t>
            </a:r>
            <a:endParaRPr lang="de-DE" sz="1400"/>
          </a:p>
        </p:txBody>
      </p:sp>
    </p:spTree>
    <p:extLst>
      <p:ext uri="{BB962C8B-B14F-4D97-AF65-F5344CB8AC3E}">
        <p14:creationId xmlns:p14="http://schemas.microsoft.com/office/powerpoint/2010/main" val="44552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340768"/>
            <a:ext cx="9000000" cy="50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59159" y="0"/>
            <a:ext cx="8784976" cy="1200329"/>
          </a:xfrm>
          <a:prstGeom prst="rect">
            <a:avLst/>
          </a:prstGeom>
        </p:spPr>
        <p:txBody>
          <a:bodyPr wrap="square">
            <a:spAutoFit/>
          </a:bodyPr>
          <a:lstStyle/>
          <a:p>
            <a:r>
              <a:rPr lang="de-DE" sz="800" smtClean="0"/>
              <a:t>https://www.google.com/maps/dir/Hilton+Mainz,+Rheinstra%C3%9Fe+68,+55116+Mainz,+Deutschland/Dom+St.+Martin,+Liebfrauenpl.+4,+55116+Mainz,+Deutschland/Franz%C3%B6sischer+Garnisonsfriedhof,+Mainz,+Maguncia,+Deutschland/R%C3%B6mische+Aqu%C3%A4duktruinen,+u.+Zahlbacher+Str.,+55128+Mainz,+Deutschland/St.+Stephan+Mainz,+Kleine+Wei%C3%9Fgasse+12,+55116+Mainz,+Deutschland/Zitadelle,+Windm%C3%BChlenstra%C3%9Fe,+55131+Mainz,+Deutschland/Augustinerkeller,+Augustinerstra%C3%9Fe+26,+55116+Mainz,+Deutschland/Uferstra%C3%9Fe,+55116+Mainz,+Deutschland/Hilton+Mainz,+Rheinstra%C3%9Fe+68,+55116+Mainz,+Deutschland/@49.9961441,8.2559627,15.5z/data=!3m1!5s0x47bd9705272a0b37:0x8325fdb172708872!4m56!4m55!1m5!1m1!1s0x47bd9704c4367d97:0x32ca6b0f4e41ad35!2m2!1d8.2754631!2d50.0031085!1m5!1m1!1s0x47bd971b080f27c9:0x34915cd57f87184e!2m2!1d8.2739456!2d49.9988965!1m5!1m1!1s0x47bd970460ebe58b:0x681dcdb85afc78a6!2m2!1d8.2479435!2d49.9935174!1m5!1m1!1s0x47bd96c898c264b9:0x3f647ca926c48f4a!2m2!1d8.2519448!2d49.9893595!1m5!1m1!1s0x47bd971ec0704f29:0xb11a1fb6822fa62e!2m2!1d8.2686688!2d49.9955784!1m5!1m1!1s0x47bd971853a49e81:0xad81e3494bbc43f9!2m2!1d8.2740855!2d49.992948!1m5!1m1!1s0x47bd971a2116d141:0xede81de9f873ccec!2m2!1d8.2752447!2d49.9967003!1m5!1m1!1s0x47bd97105e3484bb:0x183fa18e1aec3753!2m2!1d8.2796345!2d49.9988909!1m5!1m1!1s0x47bd9704c4367d97:0x32ca6b0f4e41ad35!2m2!1d8.2754631!2d50.0031085!3e2?entry=ttu&amp;g_ep=EgoyMDI2MDQxMy4wIKXMDSoASAFQAw%3D%3D  </a:t>
            </a:r>
            <a:endParaRPr lang="de-DE" sz="800"/>
          </a:p>
        </p:txBody>
      </p:sp>
    </p:spTree>
    <p:extLst>
      <p:ext uri="{BB962C8B-B14F-4D97-AF65-F5344CB8AC3E}">
        <p14:creationId xmlns:p14="http://schemas.microsoft.com/office/powerpoint/2010/main" val="3533485202"/>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Words>
  <Application>Microsoft Office PowerPoint</Application>
  <PresentationFormat>Bildschirmpräsentation (4:3)</PresentationFormat>
  <Paragraphs>20</Paragraphs>
  <Slides>2</Slides>
  <Notes>0</Notes>
  <HiddenSlides>0</HiddenSlides>
  <MMClips>0</MMClips>
  <ScaleCrop>false</ScaleCrop>
  <HeadingPairs>
    <vt:vector size="4" baseType="variant">
      <vt:variant>
        <vt:lpstr>Design</vt:lpstr>
      </vt:variant>
      <vt:variant>
        <vt:i4>1</vt:i4>
      </vt:variant>
      <vt:variant>
        <vt:lpstr>Folientitel</vt:lpstr>
      </vt:variant>
      <vt:variant>
        <vt:i4>2</vt:i4>
      </vt:variant>
    </vt:vector>
  </HeadingPairs>
  <TitlesOfParts>
    <vt:vector size="3" baseType="lpstr">
      <vt:lpstr>Larissa</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Andreas Daiber</dc:creator>
  <cp:lastModifiedBy>Andreas Daiber</cp:lastModifiedBy>
  <cp:revision>15</cp:revision>
  <dcterms:created xsi:type="dcterms:W3CDTF">2026-04-16T19:24:10Z</dcterms:created>
  <dcterms:modified xsi:type="dcterms:W3CDTF">2026-04-28T12:09:14Z</dcterms:modified>
</cp:coreProperties>
</file>