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9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F778920E-86A8-4BE2-B23C-A087344ECC1F}" type="datetimeFigureOut">
              <a:rPr lang="de-DE" smtClean="0"/>
              <a:t>28.04.2026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491219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778920E-86A8-4BE2-B23C-A087344ECC1F}" type="datetimeFigureOut">
              <a:rPr lang="de-DE" smtClean="0"/>
              <a:t>28.04.2026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3660783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778920E-86A8-4BE2-B23C-A087344ECC1F}" type="datetimeFigureOut">
              <a:rPr lang="de-DE" smtClean="0"/>
              <a:t>28.04.2026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1725841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778920E-86A8-4BE2-B23C-A087344ECC1F}" type="datetimeFigureOut">
              <a:rPr lang="de-DE" smtClean="0"/>
              <a:t>28.04.2026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1883326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F778920E-86A8-4BE2-B23C-A087344ECC1F}" type="datetimeFigureOut">
              <a:rPr lang="de-DE" smtClean="0"/>
              <a:t>28.04.2026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3402844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F778920E-86A8-4BE2-B23C-A087344ECC1F}" type="datetimeFigureOut">
              <a:rPr lang="de-DE" smtClean="0"/>
              <a:t>28.04.2026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3908193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F778920E-86A8-4BE2-B23C-A087344ECC1F}" type="datetimeFigureOut">
              <a:rPr lang="de-DE" smtClean="0"/>
              <a:t>28.04.2026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3133993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F778920E-86A8-4BE2-B23C-A087344ECC1F}" type="datetimeFigureOut">
              <a:rPr lang="de-DE" smtClean="0"/>
              <a:t>28.04.2026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2599405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F778920E-86A8-4BE2-B23C-A087344ECC1F}" type="datetimeFigureOut">
              <a:rPr lang="de-DE" smtClean="0"/>
              <a:t>28.04.2026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105567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F778920E-86A8-4BE2-B23C-A087344ECC1F}" type="datetimeFigureOut">
              <a:rPr lang="de-DE" smtClean="0"/>
              <a:t>28.04.2026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3358216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F778920E-86A8-4BE2-B23C-A087344ECC1F}" type="datetimeFigureOut">
              <a:rPr lang="de-DE" smtClean="0"/>
              <a:t>28.04.2026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362D910-D967-4895-AADF-5DA86286AFC2}" type="slidenum">
              <a:rPr lang="de-DE" smtClean="0"/>
              <a:t>‹Nr.›</a:t>
            </a:fld>
            <a:endParaRPr lang="de-DE"/>
          </a:p>
        </p:txBody>
      </p:sp>
    </p:spTree>
    <p:extLst>
      <p:ext uri="{BB962C8B-B14F-4D97-AF65-F5344CB8AC3E}">
        <p14:creationId xmlns:p14="http://schemas.microsoft.com/office/powerpoint/2010/main" val="2263908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78920E-86A8-4BE2-B23C-A087344ECC1F}" type="datetimeFigureOut">
              <a:rPr lang="de-DE" smtClean="0"/>
              <a:t>28.04.2026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62D910-D967-4895-AADF-5DA86286AFC2}" type="slidenum">
              <a:rPr lang="de-DE" smtClean="0"/>
              <a:t>‹Nr.›</a:t>
            </a:fld>
            <a:endParaRPr lang="de-DE"/>
          </a:p>
        </p:txBody>
      </p:sp>
    </p:spTree>
    <p:extLst>
      <p:ext uri="{BB962C8B-B14F-4D97-AF65-F5344CB8AC3E}">
        <p14:creationId xmlns:p14="http://schemas.microsoft.com/office/powerpoint/2010/main" val="72767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istockphoto.com/de/foto/weinreben-und-seilbahn-mit-blick-richtung-r%C3%BCdesheim-gm2241479110-655983845?searchscope=image%2Cfilm" TargetMode="External"/><Relationship Id="rId2" Type="http://schemas.openxmlformats.org/officeDocument/2006/relationships/hyperlink" Target="https://www.istockphoto.com/de/foto/r%C3%BCdesheim-am-rhein-deutschland-gm2228779113-644543046?searchscope=image%2Cfilm" TargetMode="External"/><Relationship Id="rId1" Type="http://schemas.openxmlformats.org/officeDocument/2006/relationships/slideLayout" Target="../slideLayouts/slideLayout1.xml"/><Relationship Id="rId6" Type="http://schemas.openxmlformats.org/officeDocument/2006/relationships/hyperlink" Target="https://www.istockphoto.com/de/foto/blick-vom-niederwalddenkmal-auf-rheingau-bingen-und-rheinhessen-gm1480143964-507921829?searchscope=image%2Cfilm" TargetMode="External"/><Relationship Id="rId5" Type="http://schemas.openxmlformats.org/officeDocument/2006/relationships/hyperlink" Target="https://www.istockphoto.com/de/foto/niederwalddenkmal-%C3%BCber-weing%C3%BCter-gm183065354-14445467?searchscope=image%2Cfilm" TargetMode="External"/><Relationship Id="rId4" Type="http://schemas.openxmlformats.org/officeDocument/2006/relationships/hyperlink" Target="https://www.istockphoto.com/de/foto/ruedesheim-am-rhein-town-in-germany-gm1751586586-543851464?searchscope=image%2Cfil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rheinschifffahrt.de/mainz/ruedesheim.html"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2123235" y="153506"/>
            <a:ext cx="4633961" cy="646331"/>
          </a:xfrm>
          <a:prstGeom prst="rect">
            <a:avLst/>
          </a:prstGeom>
          <a:noFill/>
        </p:spPr>
        <p:txBody>
          <a:bodyPr wrap="none" rtlCol="0">
            <a:spAutoFit/>
          </a:bodyPr>
          <a:lstStyle/>
          <a:p>
            <a:pPr algn="ctr"/>
            <a:r>
              <a:rPr lang="de-DE" b="1" smtClean="0"/>
              <a:t>Guided tour – Mr Jörg Schreiner (UMC Mainz)</a:t>
            </a:r>
          </a:p>
          <a:p>
            <a:pPr algn="ctr"/>
            <a:r>
              <a:rPr lang="de-DE" b="1" smtClean="0"/>
              <a:t>Friday (June 5) - Rüdesheim boat trip</a:t>
            </a:r>
            <a:endParaRPr lang="de-DE" b="1"/>
          </a:p>
        </p:txBody>
      </p:sp>
      <p:sp>
        <p:nvSpPr>
          <p:cNvPr id="11" name="Textfeld 10"/>
          <p:cNvSpPr txBox="1"/>
          <p:nvPr/>
        </p:nvSpPr>
        <p:spPr>
          <a:xfrm>
            <a:off x="755576" y="5373216"/>
            <a:ext cx="8304045" cy="1323439"/>
          </a:xfrm>
          <a:prstGeom prst="rect">
            <a:avLst/>
          </a:prstGeom>
          <a:noFill/>
        </p:spPr>
        <p:txBody>
          <a:bodyPr wrap="square" rtlCol="0">
            <a:spAutoFit/>
          </a:bodyPr>
          <a:lstStyle/>
          <a:p>
            <a:r>
              <a:rPr lang="de-DE" sz="1600" smtClean="0"/>
              <a:t>Rüdesheim is a historic village at the Rhine river with numerous inviting wine taverns. Taking the chair lift to the Niederwald monument will offer an awesome view on the beautiful Rhine valley. The tour will start in Mainz at 9:15, arrival in Rüdesheim at 11:00. Enjoy 5 h in Rüdesheim and surrounding. At 16:20 the boat will leave and arrive in Mainz at 18:40. </a:t>
            </a:r>
            <a:r>
              <a:rPr lang="de-DE" sz="1600"/>
              <a:t>F</a:t>
            </a:r>
            <a:r>
              <a:rPr lang="de-DE" sz="1600" smtClean="0"/>
              <a:t>or adults the prize is 31 EUR for the boat and 7,50 for the chair lift (one trip).</a:t>
            </a:r>
            <a:endParaRPr lang="de-DE" sz="1600"/>
          </a:p>
        </p:txBody>
      </p:sp>
      <p:sp>
        <p:nvSpPr>
          <p:cNvPr id="8" name="Textfeld 7"/>
          <p:cNvSpPr txBox="1"/>
          <p:nvPr/>
        </p:nvSpPr>
        <p:spPr>
          <a:xfrm>
            <a:off x="251520" y="913428"/>
            <a:ext cx="4152022" cy="1015663"/>
          </a:xfrm>
          <a:prstGeom prst="rect">
            <a:avLst/>
          </a:prstGeom>
          <a:noFill/>
        </p:spPr>
        <p:txBody>
          <a:bodyPr wrap="square" rtlCol="0">
            <a:spAutoFit/>
          </a:bodyPr>
          <a:lstStyle/>
          <a:p>
            <a:pPr algn="ctr"/>
            <a:r>
              <a:rPr lang="de-DE" b="1" smtClean="0"/>
              <a:t>Rüdesheim – old alley with wine bars</a:t>
            </a:r>
            <a:endParaRPr lang="de-DE" b="1" smtClean="0"/>
          </a:p>
          <a:p>
            <a:pPr algn="ctr"/>
            <a:r>
              <a:rPr lang="de-DE" sz="1400">
                <a:hlinkClick r:id="rId2"/>
              </a:rPr>
              <a:t>https</a:t>
            </a:r>
            <a:r>
              <a:rPr lang="de-DE" sz="1400">
                <a:hlinkClick r:id="rId2"/>
              </a:rPr>
              <a:t>://</a:t>
            </a:r>
            <a:r>
              <a:rPr lang="de-DE" sz="1400" smtClean="0">
                <a:hlinkClick r:id="rId2"/>
              </a:rPr>
              <a:t>www.istockphoto.com/de/foto/r%C3%BCdesheim-am-rhein-deutschland-gm2228779113-644543046?searchscope=image%2Cfilm</a:t>
            </a:r>
            <a:r>
              <a:rPr lang="de-DE" sz="1400" smtClean="0"/>
              <a:t> </a:t>
            </a:r>
            <a:endParaRPr lang="de-DE" sz="1400"/>
          </a:p>
        </p:txBody>
      </p:sp>
      <p:sp>
        <p:nvSpPr>
          <p:cNvPr id="9" name="Textfeld 8"/>
          <p:cNvSpPr txBox="1"/>
          <p:nvPr/>
        </p:nvSpPr>
        <p:spPr>
          <a:xfrm>
            <a:off x="251520" y="2197894"/>
            <a:ext cx="4152022" cy="1231106"/>
          </a:xfrm>
          <a:prstGeom prst="rect">
            <a:avLst/>
          </a:prstGeom>
          <a:noFill/>
        </p:spPr>
        <p:txBody>
          <a:bodyPr wrap="square" rtlCol="0">
            <a:spAutoFit/>
          </a:bodyPr>
          <a:lstStyle/>
          <a:p>
            <a:pPr algn="ctr"/>
            <a:r>
              <a:rPr lang="en-US" b="1" smtClean="0"/>
              <a:t>Chair </a:t>
            </a:r>
            <a:r>
              <a:rPr lang="en-US" b="1"/>
              <a:t>lift to the Niederwald </a:t>
            </a:r>
            <a:r>
              <a:rPr lang="en-US" b="1"/>
              <a:t>monument </a:t>
            </a:r>
            <a:r>
              <a:rPr lang="de-DE" sz="1400">
                <a:hlinkClick r:id="rId3"/>
              </a:rPr>
              <a:t>https</a:t>
            </a:r>
            <a:r>
              <a:rPr lang="de-DE" sz="1400">
                <a:hlinkClick r:id="rId3"/>
              </a:rPr>
              <a:t>://</a:t>
            </a:r>
            <a:r>
              <a:rPr lang="de-DE" sz="1400" smtClean="0">
                <a:hlinkClick r:id="rId3"/>
              </a:rPr>
              <a:t>www.istockphoto.com/de/foto/weinreben-und-seilbahn-mit-blick-richtung-r%C3%BCdesheim-gm2241479110-655983845?searchscope=image%2Cfilm</a:t>
            </a:r>
            <a:r>
              <a:rPr lang="de-DE" sz="1400" smtClean="0"/>
              <a:t> </a:t>
            </a:r>
            <a:endParaRPr lang="de-DE" sz="1400"/>
          </a:p>
        </p:txBody>
      </p:sp>
      <p:sp>
        <p:nvSpPr>
          <p:cNvPr id="10" name="Textfeld 9"/>
          <p:cNvSpPr txBox="1"/>
          <p:nvPr/>
        </p:nvSpPr>
        <p:spPr>
          <a:xfrm>
            <a:off x="4668026" y="936883"/>
            <a:ext cx="4152022" cy="1015663"/>
          </a:xfrm>
          <a:prstGeom prst="rect">
            <a:avLst/>
          </a:prstGeom>
          <a:noFill/>
        </p:spPr>
        <p:txBody>
          <a:bodyPr wrap="square" rtlCol="0">
            <a:spAutoFit/>
          </a:bodyPr>
          <a:lstStyle/>
          <a:p>
            <a:pPr algn="ctr"/>
            <a:r>
              <a:rPr lang="de-DE" b="1"/>
              <a:t>Rüdesheim </a:t>
            </a:r>
            <a:r>
              <a:rPr lang="de-DE" b="1"/>
              <a:t>– </a:t>
            </a:r>
            <a:r>
              <a:rPr lang="de-DE" b="1" smtClean="0"/>
              <a:t>Rhine river view</a:t>
            </a:r>
            <a:endParaRPr lang="de-DE" b="1"/>
          </a:p>
          <a:p>
            <a:pPr algn="ctr"/>
            <a:r>
              <a:rPr lang="de-DE" sz="1400">
                <a:hlinkClick r:id="rId4"/>
              </a:rPr>
              <a:t>https</a:t>
            </a:r>
            <a:r>
              <a:rPr lang="de-DE" sz="1400">
                <a:hlinkClick r:id="rId4"/>
              </a:rPr>
              <a:t>://</a:t>
            </a:r>
            <a:r>
              <a:rPr lang="de-DE" sz="1400" smtClean="0">
                <a:hlinkClick r:id="rId4"/>
              </a:rPr>
              <a:t>www.istockphoto.com/de/foto/ruedesheim-am-rhein-town-in-germany-gm1751586586-543851464?searchscope=image%2Cfilm</a:t>
            </a:r>
            <a:r>
              <a:rPr lang="de-DE" sz="1400" smtClean="0"/>
              <a:t> </a:t>
            </a:r>
            <a:endParaRPr lang="de-DE" sz="1400"/>
          </a:p>
        </p:txBody>
      </p:sp>
      <p:sp>
        <p:nvSpPr>
          <p:cNvPr id="12" name="Textfeld 11"/>
          <p:cNvSpPr txBox="1"/>
          <p:nvPr/>
        </p:nvSpPr>
        <p:spPr>
          <a:xfrm>
            <a:off x="4668026" y="2197894"/>
            <a:ext cx="4152022" cy="1015663"/>
          </a:xfrm>
          <a:prstGeom prst="rect">
            <a:avLst/>
          </a:prstGeom>
          <a:noFill/>
        </p:spPr>
        <p:txBody>
          <a:bodyPr wrap="square" rtlCol="0">
            <a:spAutoFit/>
          </a:bodyPr>
          <a:lstStyle/>
          <a:p>
            <a:pPr algn="ctr"/>
            <a:r>
              <a:rPr lang="en-US" b="1"/>
              <a:t>Niederwald </a:t>
            </a:r>
            <a:r>
              <a:rPr lang="en-US" b="1"/>
              <a:t>monument </a:t>
            </a:r>
            <a:r>
              <a:rPr lang="de-DE" sz="1400">
                <a:hlinkClick r:id="rId5"/>
              </a:rPr>
              <a:t>https://www.istockphoto.com/de/foto/niederwalddenkmal-</a:t>
            </a:r>
            <a:r>
              <a:rPr lang="de-DE" sz="1400">
                <a:hlinkClick r:id="rId5"/>
              </a:rPr>
              <a:t>%</a:t>
            </a:r>
            <a:r>
              <a:rPr lang="de-DE" sz="1400" smtClean="0">
                <a:hlinkClick r:id="rId5"/>
              </a:rPr>
              <a:t>C3%BCber-weing%C3%BCter-gm183065354-14445467?searchscope=image%2Cfilm</a:t>
            </a:r>
            <a:r>
              <a:rPr lang="de-DE" sz="1400" smtClean="0"/>
              <a:t> </a:t>
            </a:r>
            <a:endParaRPr lang="de-DE" sz="1400"/>
          </a:p>
        </p:txBody>
      </p:sp>
      <p:sp>
        <p:nvSpPr>
          <p:cNvPr id="13" name="Textfeld 12"/>
          <p:cNvSpPr txBox="1"/>
          <p:nvPr/>
        </p:nvSpPr>
        <p:spPr>
          <a:xfrm>
            <a:off x="2364204" y="3645024"/>
            <a:ext cx="4152022" cy="1231106"/>
          </a:xfrm>
          <a:prstGeom prst="rect">
            <a:avLst/>
          </a:prstGeom>
          <a:noFill/>
        </p:spPr>
        <p:txBody>
          <a:bodyPr wrap="square" rtlCol="0">
            <a:spAutoFit/>
          </a:bodyPr>
          <a:lstStyle/>
          <a:p>
            <a:pPr algn="ctr"/>
            <a:r>
              <a:rPr lang="en-US" b="1" smtClean="0"/>
              <a:t>Scenic view from Niederwald </a:t>
            </a:r>
            <a:r>
              <a:rPr lang="en-US" b="1"/>
              <a:t>monument </a:t>
            </a:r>
            <a:r>
              <a:rPr lang="de-DE" sz="1400">
                <a:hlinkClick r:id="rId6"/>
              </a:rPr>
              <a:t>https</a:t>
            </a:r>
            <a:r>
              <a:rPr lang="de-DE" sz="1400">
                <a:hlinkClick r:id="rId6"/>
              </a:rPr>
              <a:t>://</a:t>
            </a:r>
            <a:r>
              <a:rPr lang="de-DE" sz="1400" smtClean="0">
                <a:hlinkClick r:id="rId6"/>
              </a:rPr>
              <a:t>www.istockphoto.com/de/foto/blick-vom-niederwalddenkmal-auf-rheingau-bingen-und-rheinhessen-gm1480143964-507921829?searchscope=image%2Cfilm</a:t>
            </a:r>
            <a:r>
              <a:rPr lang="de-DE" sz="1400" smtClean="0"/>
              <a:t> </a:t>
            </a:r>
            <a:endParaRPr lang="de-DE" sz="1400"/>
          </a:p>
        </p:txBody>
      </p:sp>
    </p:spTree>
    <p:extLst>
      <p:ext uri="{BB962C8B-B14F-4D97-AF65-F5344CB8AC3E}">
        <p14:creationId xmlns:p14="http://schemas.microsoft.com/office/powerpoint/2010/main" val="445529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1547664" y="208240"/>
            <a:ext cx="5649654" cy="369332"/>
          </a:xfrm>
          <a:prstGeom prst="rect">
            <a:avLst/>
          </a:prstGeom>
        </p:spPr>
        <p:txBody>
          <a:bodyPr wrap="square">
            <a:spAutoFit/>
          </a:bodyPr>
          <a:lstStyle/>
          <a:p>
            <a:r>
              <a:rPr lang="de-DE" smtClean="0">
                <a:hlinkClick r:id="rId2"/>
              </a:rPr>
              <a:t>https://www.rheinschifffahrt.de/mainz/ruedesheim.html</a:t>
            </a:r>
            <a:r>
              <a:rPr lang="de-DE" smtClean="0"/>
              <a:t> </a:t>
            </a:r>
            <a:endParaRPr lang="de-DE"/>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6211" y="692696"/>
            <a:ext cx="4412560" cy="5954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3485202"/>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154</Words>
  <Application>Microsoft Office PowerPoint</Application>
  <PresentationFormat>Bildschirmpräsentation (4:3)</PresentationFormat>
  <Paragraphs>11</Paragraphs>
  <Slides>2</Slides>
  <Notes>0</Notes>
  <HiddenSlides>0</HiddenSlides>
  <MMClips>0</MMClips>
  <ScaleCrop>false</ScaleCrop>
  <HeadingPairs>
    <vt:vector size="4" baseType="variant">
      <vt:variant>
        <vt:lpstr>Design</vt:lpstr>
      </vt:variant>
      <vt:variant>
        <vt:i4>1</vt:i4>
      </vt:variant>
      <vt:variant>
        <vt:lpstr>Folientitel</vt:lpstr>
      </vt:variant>
      <vt:variant>
        <vt:i4>2</vt:i4>
      </vt:variant>
    </vt:vector>
  </HeadingPairs>
  <TitlesOfParts>
    <vt:vector size="3" baseType="lpstr">
      <vt:lpstr>Larissa</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Andreas Daiber</dc:creator>
  <cp:lastModifiedBy>Andreas Daiber</cp:lastModifiedBy>
  <cp:revision>8</cp:revision>
  <dcterms:created xsi:type="dcterms:W3CDTF">2026-04-16T19:24:10Z</dcterms:created>
  <dcterms:modified xsi:type="dcterms:W3CDTF">2026-04-28T12:33:11Z</dcterms:modified>
</cp:coreProperties>
</file>